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7" r:id="rId1"/>
  </p:sldMasterIdLst>
  <p:notesMasterIdLst>
    <p:notesMasterId r:id="rId21"/>
  </p:notesMasterIdLst>
  <p:sldIdLst>
    <p:sldId id="256" r:id="rId2"/>
    <p:sldId id="257" r:id="rId3"/>
    <p:sldId id="297" r:id="rId4"/>
    <p:sldId id="310" r:id="rId5"/>
    <p:sldId id="259" r:id="rId6"/>
    <p:sldId id="311" r:id="rId7"/>
    <p:sldId id="299" r:id="rId8"/>
    <p:sldId id="298" r:id="rId9"/>
    <p:sldId id="304" r:id="rId10"/>
    <p:sldId id="302" r:id="rId11"/>
    <p:sldId id="301" r:id="rId12"/>
    <p:sldId id="303" r:id="rId13"/>
    <p:sldId id="305" r:id="rId14"/>
    <p:sldId id="306" r:id="rId15"/>
    <p:sldId id="307" r:id="rId16"/>
    <p:sldId id="308" r:id="rId17"/>
    <p:sldId id="312" r:id="rId18"/>
    <p:sldId id="309" r:id="rId19"/>
    <p:sldId id="287" r:id="rId20"/>
  </p:sldIdLst>
  <p:sldSz cx="9144000" cy="6858000" type="screen4x3"/>
  <p:notesSz cx="6858000" cy="9144000"/>
  <p:custDataLst>
    <p:tags r:id="rId22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98B1F6-1F2C-48F1-95AA-6A5DE6912B10}">
  <a:tblStyle styleId="{6198B1F6-1F2C-48F1-95AA-6A5DE6912B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4"/>
    <p:restoredTop sz="94624"/>
  </p:normalViewPr>
  <p:slideViewPr>
    <p:cSldViewPr snapToGrid="0">
      <p:cViewPr varScale="1">
        <p:scale>
          <a:sx n="106" d="100"/>
          <a:sy n="106" d="100"/>
        </p:scale>
        <p:origin x="1992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tags" Target="tags/tag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tiff>
</file>

<file path=ppt/media/image12.tiff>
</file>

<file path=ppt/media/image2.tiff>
</file>

<file path=ppt/media/image3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scatter</a:t>
            </a:r>
            <a:r>
              <a:rPr lang="en-US" baseline="0" dirty="0" smtClean="0"/>
              <a:t> plot shows the price associated with each subgroup of wine score. By taking average price of each certain points, we fit a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uk-UA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955377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</a:t>
            </a:r>
            <a:r>
              <a:rPr lang="en-US" baseline="0" dirty="0" smtClean="0"/>
              <a:t> we extract the line out, we can see it’s curve and there is</a:t>
            </a:r>
            <a:r>
              <a:rPr lang="en-US" dirty="0" smtClean="0"/>
              <a:t> </a:t>
            </a:r>
            <a:r>
              <a:rPr lang="en-US" baseline="0" dirty="0" smtClean="0"/>
              <a:t>obvious increase in average price of wines which are scored over 95.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uk-UA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56410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score distributed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uk-UA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46463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13146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8215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1256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8729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It contributes </a:t>
            </a:r>
            <a:r>
              <a:rPr lang="en-US" altLang="zh-CN" baseline="0" dirty="0" smtClean="0"/>
              <a:t>70% of wineries in United States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uk-UA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75062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Half</a:t>
            </a:r>
            <a:r>
              <a:rPr lang="en-US" baseline="0" dirty="0" smtClean="0"/>
              <a:t> of them are from Italy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uk-UA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96491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 3 from Italy, while</a:t>
            </a:r>
            <a:r>
              <a:rPr lang="en-US" baseline="0" dirty="0" smtClean="0"/>
              <a:t> Italy is not among the top 10 list. That because the three wineries produce small amount of wines and each of them has high score.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-UA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uk-UA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9797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>
  <p:cSld name="标题幻灯片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0" y="-24"/>
            <a:ext cx="9144000" cy="21429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0" y="6570109"/>
            <a:ext cx="9144000" cy="72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2565" y="3596267"/>
            <a:ext cx="5096108" cy="254805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标题幻灯片">
  <p:cSld name="1_标题幻灯片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0" y="-24"/>
            <a:ext cx="9144000" cy="21429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0" y="6570109"/>
            <a:ext cx="9144000" cy="72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>
  <p:cSld name="标题和内容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428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标题幻灯片">
  <p:cSld name="2_标题幻灯片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5"/>
          <p:cNvSpPr/>
          <p:nvPr/>
        </p:nvSpPr>
        <p:spPr>
          <a:xfrm>
            <a:off x="0" y="-24"/>
            <a:ext cx="9144000" cy="21429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0" y="6570109"/>
            <a:ext cx="9144000" cy="72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标题幻灯片">
  <p:cSld name="3_标题幻灯片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6"/>
          <p:cNvSpPr/>
          <p:nvPr/>
        </p:nvSpPr>
        <p:spPr>
          <a:xfrm>
            <a:off x="0" y="-24"/>
            <a:ext cx="9144000" cy="21429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6"/>
          <p:cNvSpPr/>
          <p:nvPr/>
        </p:nvSpPr>
        <p:spPr>
          <a:xfrm>
            <a:off x="0" y="6570109"/>
            <a:ext cx="9144000" cy="72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标题幻灯片">
  <p:cSld name="4_标题幻灯片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7"/>
          <p:cNvSpPr/>
          <p:nvPr/>
        </p:nvSpPr>
        <p:spPr>
          <a:xfrm>
            <a:off x="0" y="-24"/>
            <a:ext cx="9144000" cy="21429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7"/>
          <p:cNvSpPr/>
          <p:nvPr/>
        </p:nvSpPr>
        <p:spPr>
          <a:xfrm>
            <a:off x="0" y="6570109"/>
            <a:ext cx="9144000" cy="72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标题幻灯片">
  <p:cSld name="5_标题幻灯片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8"/>
          <p:cNvSpPr/>
          <p:nvPr/>
        </p:nvSpPr>
        <p:spPr>
          <a:xfrm>
            <a:off x="0" y="-24"/>
            <a:ext cx="9144000" cy="21429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8"/>
          <p:cNvSpPr/>
          <p:nvPr/>
        </p:nvSpPr>
        <p:spPr>
          <a:xfrm>
            <a:off x="0" y="6570109"/>
            <a:ext cx="9144000" cy="72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标题幻灯片">
  <p:cSld name="6_标题幻灯片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0" y="6678000"/>
            <a:ext cx="9144000" cy="180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9"/>
          <p:cNvSpPr/>
          <p:nvPr/>
        </p:nvSpPr>
        <p:spPr>
          <a:xfrm>
            <a:off x="0" y="-24"/>
            <a:ext cx="9144000" cy="21429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9"/>
          <p:cNvSpPr/>
          <p:nvPr/>
        </p:nvSpPr>
        <p:spPr>
          <a:xfrm>
            <a:off x="0" y="6570109"/>
            <a:ext cx="9144000" cy="72000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空白" type="blank">
  <p:cSld name="BLANK">
    <p:bg>
      <p:bgPr>
        <a:solidFill>
          <a:srgbClr val="11111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421937" y="1196752"/>
            <a:ext cx="516038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1" dirty="0" smtClean="0">
                <a:solidFill>
                  <a:schemeClr val="dk1"/>
                </a:solidFill>
              </a:rPr>
              <a:t>Wine Analysis </a:t>
            </a:r>
            <a:endParaRPr sz="4800" b="1" dirty="0">
              <a:solidFill>
                <a:schemeClr val="dk1"/>
              </a:solidFill>
              <a:sym typeface="Arial"/>
            </a:endParaRPr>
          </a:p>
        </p:txBody>
      </p:sp>
      <p:sp>
        <p:nvSpPr>
          <p:cNvPr id="52" name="Google Shape;52;p11"/>
          <p:cNvSpPr txBox="1"/>
          <p:nvPr/>
        </p:nvSpPr>
        <p:spPr>
          <a:xfrm>
            <a:off x="179512" y="980728"/>
            <a:ext cx="35719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┌</a:t>
            </a:r>
            <a:endParaRPr sz="28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1"/>
          <p:cNvSpPr txBox="1"/>
          <p:nvPr/>
        </p:nvSpPr>
        <p:spPr>
          <a:xfrm>
            <a:off x="839206" y="4647093"/>
            <a:ext cx="2000247" cy="957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Lingdi</a:t>
            </a:r>
            <a:r>
              <a:rPr lang="en-US" sz="18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Huang</a:t>
            </a: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1"/>
          <p:cNvSpPr txBox="1"/>
          <p:nvPr/>
        </p:nvSpPr>
        <p:spPr>
          <a:xfrm rot="10800000">
            <a:off x="4719794" y="1628800"/>
            <a:ext cx="35719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┌</a:t>
            </a:r>
            <a:endParaRPr sz="28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18986" y="1436660"/>
            <a:ext cx="5324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 smtClean="0">
                <a:solidFill>
                  <a:schemeClr val="tx1">
                    <a:lumMod val="50000"/>
                  </a:schemeClr>
                </a:solidFill>
              </a:rPr>
              <a:t>Top 10 Wineries in Average Score</a:t>
            </a:r>
            <a:endParaRPr lang="en-US" sz="2400" b="1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009" y="2213812"/>
            <a:ext cx="6553200" cy="32004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467853" y="2310064"/>
            <a:ext cx="6328610" cy="87340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05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09593" y="1220761"/>
            <a:ext cx="5324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 smtClean="0">
                <a:solidFill>
                  <a:schemeClr val="tx1">
                    <a:lumMod val="50000"/>
                  </a:schemeClr>
                </a:solidFill>
              </a:rPr>
              <a:t>Top 10 Countries in </a:t>
            </a:r>
            <a:r>
              <a:rPr lang="en-US" sz="2400" b="1" smtClean="0">
                <a:solidFill>
                  <a:schemeClr val="tx1">
                    <a:lumMod val="50000"/>
                  </a:schemeClr>
                </a:solidFill>
              </a:rPr>
              <a:t>Average Score</a:t>
            </a:r>
            <a:endParaRPr lang="en-US" sz="2400" b="1" dirty="0">
              <a:solidFill>
                <a:schemeClr val="tx1">
                  <a:lumMod val="50000"/>
                </a:schemeClr>
              </a:solidFill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1909290"/>
              </p:ext>
            </p:extLst>
          </p:nvPr>
        </p:nvGraphicFramePr>
        <p:xfrm>
          <a:off x="1511962" y="1974518"/>
          <a:ext cx="6096000" cy="40792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Country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 Score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Austria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91.08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Mexico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91.00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Armenia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91.00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Germany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90.38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Turkey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90.25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South Africa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Israel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89.99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France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89.92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89.72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Canada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89.65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826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799" y="2009608"/>
            <a:ext cx="5092700" cy="3416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09593" y="1292276"/>
            <a:ext cx="5324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smtClean="0">
                <a:solidFill>
                  <a:schemeClr val="tx1">
                    <a:lumMod val="50000"/>
                  </a:schemeClr>
                </a:solidFill>
              </a:rPr>
              <a:t>Price vs Score</a:t>
            </a:r>
            <a:endParaRPr lang="en-US" sz="2400" b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14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09593" y="1292276"/>
            <a:ext cx="5324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smtClean="0">
                <a:solidFill>
                  <a:schemeClr val="tx1">
                    <a:lumMod val="50000"/>
                  </a:schemeClr>
                </a:solidFill>
              </a:rPr>
              <a:t>Price vs Score</a:t>
            </a:r>
            <a:endParaRPr lang="en-US" sz="2400" b="1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799" y="2009608"/>
            <a:ext cx="5232400" cy="3416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7899" y="2009608"/>
            <a:ext cx="49403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26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957" y="1458829"/>
            <a:ext cx="4876800" cy="3314700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298089"/>
              </p:ext>
            </p:extLst>
          </p:nvPr>
        </p:nvGraphicFramePr>
        <p:xfrm>
          <a:off x="6104689" y="1567113"/>
          <a:ext cx="2100848" cy="2296160"/>
        </p:xfrm>
        <a:graphic>
          <a:graphicData uri="http://schemas.openxmlformats.org/drawingml/2006/table">
            <a:tbl>
              <a:tblPr/>
              <a:tblGrid>
                <a:gridCol w="1050424"/>
                <a:gridCol w="1050424"/>
              </a:tblGrid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count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 32,556.00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mean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 89.50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std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 2.92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min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 80.00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mr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25%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 87.00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mr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50%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 90.00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mr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75%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 92.00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41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max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Hebrew" charset="-79"/>
                          <a:ea typeface="Arial Hebrew" charset="-79"/>
                          <a:cs typeface="Arial Hebrew" charset="-79"/>
                        </a:rPr>
                        <a:t> 100.00 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5" name="Oval 4"/>
          <p:cNvSpPr/>
          <p:nvPr/>
        </p:nvSpPr>
        <p:spPr>
          <a:xfrm>
            <a:off x="5991726" y="2983832"/>
            <a:ext cx="2418347" cy="3489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36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</a:t>
            </a:r>
            <a:endParaRPr lang="en-US" dirty="0"/>
          </a:p>
        </p:txBody>
      </p:sp>
      <p:sp>
        <p:nvSpPr>
          <p:cNvPr id="3" name="Google Shape;376;p35"/>
          <p:cNvSpPr/>
          <p:nvPr/>
        </p:nvSpPr>
        <p:spPr>
          <a:xfrm>
            <a:off x="621838" y="1962882"/>
            <a:ext cx="2546229" cy="787442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377;p35"/>
          <p:cNvSpPr/>
          <p:nvPr/>
        </p:nvSpPr>
        <p:spPr>
          <a:xfrm>
            <a:off x="5768667" y="1891132"/>
            <a:ext cx="2533126" cy="787442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378;p35"/>
          <p:cNvSpPr/>
          <p:nvPr/>
        </p:nvSpPr>
        <p:spPr>
          <a:xfrm rot="-8036156">
            <a:off x="2958039" y="2469948"/>
            <a:ext cx="163678" cy="139350"/>
          </a:xfrm>
          <a:prstGeom prst="rtTriangle">
            <a:avLst/>
          </a:prstGeom>
          <a:solidFill>
            <a:srgbClr val="32323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379;p35"/>
          <p:cNvSpPr txBox="1"/>
          <p:nvPr/>
        </p:nvSpPr>
        <p:spPr>
          <a:xfrm>
            <a:off x="5768865" y="1996932"/>
            <a:ext cx="26115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Low Rating Wine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(Score &lt; 90)</a:t>
            </a:r>
            <a:endParaRPr sz="1800" dirty="0">
              <a:solidFill>
                <a:schemeClr val="tx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7" name="Google Shape;380;p35"/>
          <p:cNvSpPr/>
          <p:nvPr/>
        </p:nvSpPr>
        <p:spPr>
          <a:xfrm>
            <a:off x="690171" y="2082834"/>
            <a:ext cx="2396505" cy="566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sz="1800" dirty="0">
                <a:solidFill>
                  <a:schemeClr val="lt1"/>
                </a:solidFill>
                <a:latin typeface="Arial Black"/>
                <a:ea typeface="Arial Black"/>
                <a:cs typeface="Arial Black"/>
              </a:rPr>
              <a:t>High Rating Wine</a:t>
            </a:r>
          </a:p>
          <a:p>
            <a:pPr algn="ctr"/>
            <a:r>
              <a:rPr lang="en-US" sz="1800" dirty="0">
                <a:solidFill>
                  <a:schemeClr val="lt1"/>
                </a:solidFill>
                <a:latin typeface="Arial Black"/>
                <a:ea typeface="Arial Black"/>
                <a:cs typeface="Arial Black"/>
              </a:rPr>
              <a:t>(Score &gt; = 90)</a:t>
            </a:r>
            <a:endParaRPr sz="1800" dirty="0">
              <a:solidFill>
                <a:schemeClr val="lt1"/>
              </a:solidFill>
              <a:latin typeface="Arial Black"/>
              <a:ea typeface="Arial Black"/>
              <a:cs typeface="Arial Black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30581" y="1899847"/>
            <a:ext cx="20092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vs</a:t>
            </a:r>
            <a:endParaRPr lang="en-US" sz="4000" b="1" dirty="0"/>
          </a:p>
        </p:txBody>
      </p:sp>
      <p:sp>
        <p:nvSpPr>
          <p:cNvPr id="11" name="Down Arrow 10"/>
          <p:cNvSpPr/>
          <p:nvPr/>
        </p:nvSpPr>
        <p:spPr>
          <a:xfrm>
            <a:off x="1612232" y="2870276"/>
            <a:ext cx="577515" cy="974558"/>
          </a:xfrm>
          <a:prstGeom prst="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>
            <a:off x="6746472" y="2821149"/>
            <a:ext cx="577515" cy="974558"/>
          </a:xfrm>
          <a:prstGeom prst="downArrow">
            <a:avLst/>
          </a:prstGeom>
          <a:solidFill>
            <a:schemeClr val="tx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528010" y="4307306"/>
            <a:ext cx="13234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$58.21</a:t>
            </a:r>
            <a:endParaRPr lang="en-US" sz="20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6662250" y="4307305"/>
            <a:ext cx="13234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$29.59</a:t>
            </a:r>
            <a:endParaRPr lang="en-US" sz="2000" b="1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232" y="5264015"/>
            <a:ext cx="62865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95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2408"/>
            <a:ext cx="4283242" cy="3000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552408"/>
            <a:ext cx="4150895" cy="30015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79884" y="4776536"/>
            <a:ext cx="13234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By Price</a:t>
            </a:r>
            <a:endParaRPr lang="en-US" sz="2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156158" y="4682862"/>
            <a:ext cx="13234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By Score</a:t>
            </a:r>
            <a:endParaRPr lang="en-US" sz="2000" b="1" dirty="0"/>
          </a:p>
        </p:txBody>
      </p:sp>
      <p:sp>
        <p:nvSpPr>
          <p:cNvPr id="7" name="Oval 6"/>
          <p:cNvSpPr/>
          <p:nvPr/>
        </p:nvSpPr>
        <p:spPr>
          <a:xfrm>
            <a:off x="8325851" y="3465095"/>
            <a:ext cx="312821" cy="2767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6288503" y="3485147"/>
            <a:ext cx="312821" cy="2767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33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u="sng" dirty="0"/>
              <a:t>Overview of Presentation</a:t>
            </a:r>
            <a:endParaRPr u="sng" dirty="0"/>
          </a:p>
        </p:txBody>
      </p:sp>
      <p:grpSp>
        <p:nvGrpSpPr>
          <p:cNvPr id="60" name="Google Shape;60;p12"/>
          <p:cNvGrpSpPr/>
          <p:nvPr/>
        </p:nvGrpSpPr>
        <p:grpSpPr>
          <a:xfrm>
            <a:off x="4819005" y="2132856"/>
            <a:ext cx="4249836" cy="1924133"/>
            <a:chOff x="4298343" y="1360021"/>
            <a:chExt cx="4139952" cy="1915227"/>
          </a:xfrm>
        </p:grpSpPr>
        <p:sp>
          <p:nvSpPr>
            <p:cNvPr id="61" name="Google Shape;61;p12"/>
            <p:cNvSpPr/>
            <p:nvPr/>
          </p:nvSpPr>
          <p:spPr>
            <a:xfrm>
              <a:off x="5666217" y="1360021"/>
              <a:ext cx="1214447" cy="50006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sz="2400" b="1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4298343" y="2775182"/>
              <a:ext cx="4139952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smtClean="0">
                  <a:solidFill>
                    <a:schemeClr val="dk1"/>
                  </a:solidFill>
                </a:rPr>
                <a:t>Data Analysis</a:t>
              </a:r>
              <a:endParaRPr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63;p12"/>
          <p:cNvGrpSpPr/>
          <p:nvPr/>
        </p:nvGrpSpPr>
        <p:grpSpPr>
          <a:xfrm>
            <a:off x="3518648" y="3554598"/>
            <a:ext cx="5625352" cy="1242554"/>
            <a:chOff x="2906072" y="2757950"/>
            <a:chExt cx="5625352" cy="1242554"/>
          </a:xfrm>
        </p:grpSpPr>
        <p:sp>
          <p:nvSpPr>
            <p:cNvPr id="64" name="Google Shape;64;p12"/>
            <p:cNvSpPr/>
            <p:nvPr/>
          </p:nvSpPr>
          <p:spPr>
            <a:xfrm>
              <a:off x="2906072" y="2757950"/>
              <a:ext cx="1214446" cy="500066"/>
            </a:xfrm>
            <a:prstGeom prst="rect">
              <a:avLst/>
            </a:prstGeom>
            <a:solidFill>
              <a:srgbClr val="FFCA0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dk1"/>
                  </a:solidFill>
                </a:rPr>
                <a:t>3</a:t>
              </a:r>
              <a:endParaRPr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2"/>
            <p:cNvSpPr/>
            <p:nvPr/>
          </p:nvSpPr>
          <p:spPr>
            <a:xfrm>
              <a:off x="3214678" y="3500438"/>
              <a:ext cx="5316746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" name="Google Shape;66;p12"/>
          <p:cNvGrpSpPr/>
          <p:nvPr/>
        </p:nvGrpSpPr>
        <p:grpSpPr>
          <a:xfrm>
            <a:off x="5040560" y="2820700"/>
            <a:ext cx="4103440" cy="500066"/>
            <a:chOff x="4572000" y="2071678"/>
            <a:chExt cx="4103440" cy="500066"/>
          </a:xfrm>
        </p:grpSpPr>
        <p:sp>
          <p:nvSpPr>
            <p:cNvPr id="67" name="Google Shape;67;p12"/>
            <p:cNvSpPr/>
            <p:nvPr/>
          </p:nvSpPr>
          <p:spPr>
            <a:xfrm>
              <a:off x="4572000" y="2071678"/>
              <a:ext cx="1214446" cy="50006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tx1"/>
                  </a:solidFill>
                </a:rPr>
                <a:t>2</a:t>
              </a:r>
              <a:endParaRPr sz="2400" b="1" dirty="0">
                <a:solidFill>
                  <a:schemeClr val="tx1"/>
                </a:solidFill>
                <a:sym typeface="Arial"/>
              </a:endParaRPr>
            </a:p>
          </p:txBody>
        </p:sp>
        <p:sp>
          <p:nvSpPr>
            <p:cNvPr id="68" name="Google Shape;68;p12"/>
            <p:cNvSpPr/>
            <p:nvPr/>
          </p:nvSpPr>
          <p:spPr>
            <a:xfrm>
              <a:off x="5857884" y="2071678"/>
              <a:ext cx="2817556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smtClean="0">
                  <a:solidFill>
                    <a:schemeClr val="dk1"/>
                  </a:solidFill>
                </a:rPr>
                <a:t>Data Description</a:t>
              </a:r>
              <a:endParaRPr lang="en-US" sz="1600" b="1" dirty="0">
                <a:solidFill>
                  <a:schemeClr val="dk1"/>
                </a:solidFill>
              </a:endParaRPr>
            </a:p>
          </p:txBody>
        </p:sp>
      </p:grpSp>
      <p:sp>
        <p:nvSpPr>
          <p:cNvPr id="69" name="Google Shape;69;p12"/>
          <p:cNvSpPr/>
          <p:nvPr/>
        </p:nvSpPr>
        <p:spPr>
          <a:xfrm>
            <a:off x="2540010" y="4292632"/>
            <a:ext cx="1214446" cy="50006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</a:t>
            </a:r>
            <a:endParaRPr sz="24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2"/>
          <p:cNvSpPr/>
          <p:nvPr/>
        </p:nvSpPr>
        <p:spPr>
          <a:xfrm>
            <a:off x="7596336" y="2134358"/>
            <a:ext cx="1547664" cy="5000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Introduction </a:t>
            </a:r>
            <a:endParaRPr sz="16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72851" y="4373388"/>
            <a:ext cx="17235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b="1" dirty="0">
                <a:solidFill>
                  <a:schemeClr val="dk1"/>
                </a:solidFill>
              </a:rPr>
              <a:t>Future Analysis</a:t>
            </a:r>
          </a:p>
        </p:txBody>
      </p:sp>
    </p:spTree>
    <p:extLst>
      <p:ext uri="{BB962C8B-B14F-4D97-AF65-F5344CB8AC3E}">
        <p14:creationId xmlns:p14="http://schemas.microsoft.com/office/powerpoint/2010/main" val="478519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Analysis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2560" y="1691874"/>
            <a:ext cx="78251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/>
              <a:t>Review Analysis:</a:t>
            </a:r>
          </a:p>
          <a:p>
            <a:pPr>
              <a:lnSpc>
                <a:spcPct val="150000"/>
              </a:lnSpc>
            </a:pPr>
            <a:r>
              <a:rPr lang="en-US" sz="1600" dirty="0" smtClean="0"/>
              <a:t>– Compare word frequencies between high rating group and low rating group</a:t>
            </a:r>
          </a:p>
          <a:p>
            <a:pPr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1600" b="1" dirty="0" smtClean="0"/>
              <a:t>Recommendation:</a:t>
            </a:r>
          </a:p>
          <a:p>
            <a:pPr>
              <a:lnSpc>
                <a:spcPct val="150000"/>
              </a:lnSpc>
            </a:pPr>
            <a:r>
              <a:rPr lang="en-US" sz="1600" dirty="0" smtClean="0"/>
              <a:t>– Based on taste </a:t>
            </a:r>
            <a:r>
              <a:rPr lang="en-US" sz="1600" dirty="0" smtClean="0"/>
              <a:t>notes</a:t>
            </a:r>
          </a:p>
          <a:p>
            <a:pPr>
              <a:lnSpc>
                <a:spcPct val="15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7992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0" name="Google Shape;430;p42"/>
          <p:cNvCxnSpPr/>
          <p:nvPr/>
        </p:nvCxnSpPr>
        <p:spPr>
          <a:xfrm>
            <a:off x="0" y="2857496"/>
            <a:ext cx="9144000" cy="1588"/>
          </a:xfrm>
          <a:prstGeom prst="straightConnector1">
            <a:avLst/>
          </a:prstGeom>
          <a:noFill/>
          <a:ln w="28575" cap="flat" cmpd="sng">
            <a:solidFill>
              <a:srgbClr val="FFCA0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1" name="Google Shape;431;p42"/>
          <p:cNvSpPr txBox="1"/>
          <p:nvPr/>
        </p:nvSpPr>
        <p:spPr>
          <a:xfrm>
            <a:off x="2696753" y="2643182"/>
            <a:ext cx="3750495" cy="49244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360000" tIns="45700" rIns="360000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Thanks</a:t>
            </a:r>
            <a:endParaRPr dirty="0"/>
          </a:p>
        </p:txBody>
      </p:sp>
      <p:sp>
        <p:nvSpPr>
          <p:cNvPr id="432" name="Google Shape;432;p42"/>
          <p:cNvSpPr txBox="1"/>
          <p:nvPr/>
        </p:nvSpPr>
        <p:spPr>
          <a:xfrm>
            <a:off x="2696753" y="6576263"/>
            <a:ext cx="3750495" cy="276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360000" tIns="45700" rIns="360000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u="sng" dirty="0"/>
              <a:t>Overview of Presentation</a:t>
            </a:r>
            <a:endParaRPr u="sng" dirty="0"/>
          </a:p>
        </p:txBody>
      </p:sp>
      <p:grpSp>
        <p:nvGrpSpPr>
          <p:cNvPr id="60" name="Google Shape;60;p12"/>
          <p:cNvGrpSpPr/>
          <p:nvPr/>
        </p:nvGrpSpPr>
        <p:grpSpPr>
          <a:xfrm>
            <a:off x="4819005" y="2132856"/>
            <a:ext cx="4249836" cy="1924133"/>
            <a:chOff x="4298343" y="1360021"/>
            <a:chExt cx="4139952" cy="1915227"/>
          </a:xfrm>
        </p:grpSpPr>
        <p:sp>
          <p:nvSpPr>
            <p:cNvPr id="61" name="Google Shape;61;p12"/>
            <p:cNvSpPr/>
            <p:nvPr/>
          </p:nvSpPr>
          <p:spPr>
            <a:xfrm>
              <a:off x="5666217" y="1360021"/>
              <a:ext cx="1214447" cy="500066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sz="24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4298343" y="2775182"/>
              <a:ext cx="4139952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smtClean="0">
                  <a:solidFill>
                    <a:schemeClr val="dk1"/>
                  </a:solidFill>
                </a:rPr>
                <a:t>Data Analysis</a:t>
              </a:r>
              <a:endParaRPr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63;p12"/>
          <p:cNvGrpSpPr/>
          <p:nvPr/>
        </p:nvGrpSpPr>
        <p:grpSpPr>
          <a:xfrm>
            <a:off x="2556122" y="4266631"/>
            <a:ext cx="6587878" cy="530521"/>
            <a:chOff x="1943546" y="3469983"/>
            <a:chExt cx="6587878" cy="530521"/>
          </a:xfrm>
        </p:grpSpPr>
        <p:sp>
          <p:nvSpPr>
            <p:cNvPr id="64" name="Google Shape;64;p12"/>
            <p:cNvSpPr/>
            <p:nvPr/>
          </p:nvSpPr>
          <p:spPr>
            <a:xfrm>
              <a:off x="1943546" y="3469983"/>
              <a:ext cx="1214446" cy="500066"/>
            </a:xfrm>
            <a:prstGeom prst="rect">
              <a:avLst/>
            </a:prstGeom>
            <a:solidFill>
              <a:srgbClr val="FFCA0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2"/>
            <p:cNvSpPr/>
            <p:nvPr/>
          </p:nvSpPr>
          <p:spPr>
            <a:xfrm>
              <a:off x="3214678" y="3500438"/>
              <a:ext cx="5316746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" name="Google Shape;66;p12"/>
          <p:cNvGrpSpPr/>
          <p:nvPr/>
        </p:nvGrpSpPr>
        <p:grpSpPr>
          <a:xfrm>
            <a:off x="5040560" y="2820700"/>
            <a:ext cx="4103440" cy="500066"/>
            <a:chOff x="4572000" y="2071678"/>
            <a:chExt cx="4103440" cy="500066"/>
          </a:xfrm>
        </p:grpSpPr>
        <p:sp>
          <p:nvSpPr>
            <p:cNvPr id="67" name="Google Shape;67;p12"/>
            <p:cNvSpPr/>
            <p:nvPr/>
          </p:nvSpPr>
          <p:spPr>
            <a:xfrm>
              <a:off x="4572000" y="2071678"/>
              <a:ext cx="1214446" cy="500066"/>
            </a:xfrm>
            <a:prstGeom prst="rect">
              <a:avLst/>
            </a:prstGeom>
            <a:solidFill>
              <a:srgbClr val="FFCA0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2"/>
            <p:cNvSpPr/>
            <p:nvPr/>
          </p:nvSpPr>
          <p:spPr>
            <a:xfrm>
              <a:off x="5857884" y="2071678"/>
              <a:ext cx="2817556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smtClean="0">
                  <a:solidFill>
                    <a:schemeClr val="dk1"/>
                  </a:solidFill>
                </a:rPr>
                <a:t>Data Description</a:t>
              </a:r>
              <a:endParaRPr lang="en-US" sz="1600" b="1" dirty="0">
                <a:solidFill>
                  <a:schemeClr val="dk1"/>
                </a:solidFill>
              </a:endParaRPr>
            </a:p>
          </p:txBody>
        </p:sp>
      </p:grpSp>
      <p:sp>
        <p:nvSpPr>
          <p:cNvPr id="69" name="Google Shape;69;p12"/>
          <p:cNvSpPr/>
          <p:nvPr/>
        </p:nvSpPr>
        <p:spPr>
          <a:xfrm>
            <a:off x="3563888" y="3556923"/>
            <a:ext cx="1214446" cy="500066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24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2"/>
          <p:cNvSpPr/>
          <p:nvPr/>
        </p:nvSpPr>
        <p:spPr>
          <a:xfrm>
            <a:off x="7596336" y="2134358"/>
            <a:ext cx="1547664" cy="5000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Introduction </a:t>
            </a:r>
            <a:endParaRPr sz="16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72851" y="4373388"/>
            <a:ext cx="17235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b="1" dirty="0">
                <a:solidFill>
                  <a:schemeClr val="dk1"/>
                </a:solidFill>
              </a:rPr>
              <a:t>Future Analysis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/>
              <a:t>Introduction / Chapter 01</a:t>
            </a:r>
            <a:endParaRPr/>
          </a:p>
        </p:txBody>
      </p:sp>
      <p:grpSp>
        <p:nvGrpSpPr>
          <p:cNvPr id="76" name="Google Shape;76;p13"/>
          <p:cNvGrpSpPr/>
          <p:nvPr/>
        </p:nvGrpSpPr>
        <p:grpSpPr>
          <a:xfrm>
            <a:off x="2000240" y="3513407"/>
            <a:ext cx="5143520" cy="2916956"/>
            <a:chOff x="1911210" y="3302765"/>
            <a:chExt cx="5143520" cy="2916956"/>
          </a:xfrm>
        </p:grpSpPr>
        <p:sp>
          <p:nvSpPr>
            <p:cNvPr id="77" name="Google Shape;77;p13"/>
            <p:cNvSpPr txBox="1"/>
            <p:nvPr/>
          </p:nvSpPr>
          <p:spPr>
            <a:xfrm>
              <a:off x="3304243" y="3302765"/>
              <a:ext cx="2357454" cy="26468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600">
                  <a:solidFill>
                    <a:srgbClr val="FFCA06"/>
                  </a:solidFill>
                  <a:latin typeface="MS PGothic"/>
                  <a:ea typeface="MS PGothic"/>
                  <a:cs typeface="MS PGothic"/>
                  <a:sym typeface="MS PGothic"/>
                </a:rPr>
                <a:t>“</a:t>
              </a:r>
              <a:endParaRPr sz="16600">
                <a:solidFill>
                  <a:srgbClr val="FFCA06"/>
                </a:solidFill>
                <a:latin typeface="MS PGothic"/>
                <a:ea typeface="MS PGothic"/>
                <a:cs typeface="MS PGothic"/>
                <a:sym typeface="MS PGothic"/>
              </a:endParaRPr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1911210" y="4152488"/>
              <a:ext cx="5143520" cy="20672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2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smtClean="0">
                  <a:solidFill>
                    <a:schemeClr val="dk1"/>
                  </a:solidFill>
                </a:rPr>
                <a:t>The purpose of this study is to understand the red wine business in a general way and to explore the factors that effect the rating and price of the wine.</a:t>
              </a:r>
              <a:endParaRPr sz="1600" dirty="0">
                <a:solidFill>
                  <a:schemeClr val="dk1"/>
                </a:solidFill>
                <a:sym typeface="Arial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780" y="1024926"/>
            <a:ext cx="4752474" cy="267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91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u="sng" dirty="0"/>
              <a:t>Overview of Presentation</a:t>
            </a:r>
            <a:endParaRPr u="sng" dirty="0"/>
          </a:p>
        </p:txBody>
      </p:sp>
      <p:grpSp>
        <p:nvGrpSpPr>
          <p:cNvPr id="60" name="Google Shape;60;p12"/>
          <p:cNvGrpSpPr/>
          <p:nvPr/>
        </p:nvGrpSpPr>
        <p:grpSpPr>
          <a:xfrm>
            <a:off x="4819005" y="2132856"/>
            <a:ext cx="4249836" cy="1924133"/>
            <a:chOff x="4298343" y="1360021"/>
            <a:chExt cx="4139952" cy="1915227"/>
          </a:xfrm>
        </p:grpSpPr>
        <p:sp>
          <p:nvSpPr>
            <p:cNvPr id="61" name="Google Shape;61;p12"/>
            <p:cNvSpPr/>
            <p:nvPr/>
          </p:nvSpPr>
          <p:spPr>
            <a:xfrm>
              <a:off x="5666217" y="1360021"/>
              <a:ext cx="1214447" cy="50006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sz="2400" b="1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4298343" y="2775182"/>
              <a:ext cx="4139952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smtClean="0">
                  <a:solidFill>
                    <a:schemeClr val="dk1"/>
                  </a:solidFill>
                </a:rPr>
                <a:t>Data Analysis</a:t>
              </a:r>
              <a:endParaRPr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63;p12"/>
          <p:cNvGrpSpPr/>
          <p:nvPr/>
        </p:nvGrpSpPr>
        <p:grpSpPr>
          <a:xfrm>
            <a:off x="2556122" y="4266631"/>
            <a:ext cx="6587878" cy="530521"/>
            <a:chOff x="1943546" y="3469983"/>
            <a:chExt cx="6587878" cy="530521"/>
          </a:xfrm>
        </p:grpSpPr>
        <p:sp>
          <p:nvSpPr>
            <p:cNvPr id="64" name="Google Shape;64;p12"/>
            <p:cNvSpPr/>
            <p:nvPr/>
          </p:nvSpPr>
          <p:spPr>
            <a:xfrm>
              <a:off x="1943546" y="3469983"/>
              <a:ext cx="1214446" cy="500066"/>
            </a:xfrm>
            <a:prstGeom prst="rect">
              <a:avLst/>
            </a:prstGeom>
            <a:solidFill>
              <a:srgbClr val="FFCA0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2"/>
            <p:cNvSpPr/>
            <p:nvPr/>
          </p:nvSpPr>
          <p:spPr>
            <a:xfrm>
              <a:off x="3214678" y="3500438"/>
              <a:ext cx="5316746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" name="Google Shape;66;p12"/>
          <p:cNvGrpSpPr/>
          <p:nvPr/>
        </p:nvGrpSpPr>
        <p:grpSpPr>
          <a:xfrm>
            <a:off x="5040560" y="2820700"/>
            <a:ext cx="4103440" cy="500066"/>
            <a:chOff x="4572000" y="2071678"/>
            <a:chExt cx="4103440" cy="500066"/>
          </a:xfrm>
        </p:grpSpPr>
        <p:sp>
          <p:nvSpPr>
            <p:cNvPr id="67" name="Google Shape;67;p12"/>
            <p:cNvSpPr/>
            <p:nvPr/>
          </p:nvSpPr>
          <p:spPr>
            <a:xfrm>
              <a:off x="4572000" y="2071678"/>
              <a:ext cx="1214446" cy="500066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bg1"/>
                  </a:solidFill>
                </a:rPr>
                <a:t>2</a:t>
              </a:r>
              <a:endParaRPr sz="2400" b="1" dirty="0">
                <a:solidFill>
                  <a:schemeClr val="bg1"/>
                </a:solidFill>
                <a:sym typeface="Arial"/>
              </a:endParaRPr>
            </a:p>
          </p:txBody>
        </p:sp>
        <p:sp>
          <p:nvSpPr>
            <p:cNvPr id="68" name="Google Shape;68;p12"/>
            <p:cNvSpPr/>
            <p:nvPr/>
          </p:nvSpPr>
          <p:spPr>
            <a:xfrm>
              <a:off x="5857884" y="2071678"/>
              <a:ext cx="2817556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smtClean="0">
                  <a:solidFill>
                    <a:schemeClr val="dk1"/>
                  </a:solidFill>
                </a:rPr>
                <a:t>Data Description</a:t>
              </a:r>
              <a:endParaRPr lang="en-US" sz="1600" b="1" dirty="0">
                <a:solidFill>
                  <a:schemeClr val="dk1"/>
                </a:solidFill>
              </a:endParaRPr>
            </a:p>
          </p:txBody>
        </p:sp>
      </p:grpSp>
      <p:sp>
        <p:nvSpPr>
          <p:cNvPr id="69" name="Google Shape;69;p12"/>
          <p:cNvSpPr/>
          <p:nvPr/>
        </p:nvSpPr>
        <p:spPr>
          <a:xfrm>
            <a:off x="3563888" y="3556923"/>
            <a:ext cx="1214446" cy="500066"/>
          </a:xfrm>
          <a:prstGeom prst="rect">
            <a:avLst/>
          </a:prstGeom>
          <a:solidFill>
            <a:srgbClr val="FFCA0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24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2"/>
          <p:cNvSpPr/>
          <p:nvPr/>
        </p:nvSpPr>
        <p:spPr>
          <a:xfrm>
            <a:off x="7596336" y="2134358"/>
            <a:ext cx="1547664" cy="5000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Introduction </a:t>
            </a:r>
            <a:endParaRPr sz="16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72851" y="4373388"/>
            <a:ext cx="17235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b="1" dirty="0">
                <a:solidFill>
                  <a:schemeClr val="dk1"/>
                </a:solidFill>
              </a:rPr>
              <a:t>Future Analysis</a:t>
            </a:r>
          </a:p>
        </p:txBody>
      </p:sp>
    </p:spTree>
    <p:extLst>
      <p:ext uri="{BB962C8B-B14F-4D97-AF65-F5344CB8AC3E}">
        <p14:creationId xmlns:p14="http://schemas.microsoft.com/office/powerpoint/2010/main" val="774385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u="sng" dirty="0" smtClean="0"/>
              <a:t>Data Description</a:t>
            </a:r>
            <a:endParaRPr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1092560" y="1691874"/>
            <a:ext cx="78251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/>
              <a:t>Destination</a:t>
            </a:r>
            <a:r>
              <a:rPr lang="en-US" sz="1600" dirty="0" smtClean="0"/>
              <a:t>– the countries and provinces who produce the wine 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1600" b="1" dirty="0" smtClean="0"/>
              <a:t>Review</a:t>
            </a:r>
            <a:r>
              <a:rPr lang="en-US" sz="1600" dirty="0" smtClean="0"/>
              <a:t>– taste reviews from professional editors of the magazine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1600" b="1" dirty="0" smtClean="0"/>
              <a:t>Score</a:t>
            </a:r>
            <a:r>
              <a:rPr lang="en-US" sz="1600" dirty="0"/>
              <a:t>– </a:t>
            </a:r>
            <a:r>
              <a:rPr lang="en-US" sz="1600" dirty="0" smtClean="0"/>
              <a:t>taste score from taster. 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1600" b="1" dirty="0" smtClean="0"/>
              <a:t>Price</a:t>
            </a:r>
            <a:r>
              <a:rPr lang="en-US" sz="1600" dirty="0" smtClean="0"/>
              <a:t> – Marketing price of the wine. 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1600" b="1" dirty="0" err="1" smtClean="0"/>
              <a:t>Taster_name</a:t>
            </a:r>
            <a:r>
              <a:rPr lang="en-US" sz="1600" dirty="0" smtClean="0"/>
              <a:t> – taster who wrote the review</a:t>
            </a:r>
          </a:p>
          <a:p>
            <a:pPr>
              <a:lnSpc>
                <a:spcPct val="150000"/>
              </a:lnSpc>
            </a:pPr>
            <a:r>
              <a:rPr lang="en-US" sz="1600" b="1" dirty="0" smtClean="0"/>
              <a:t>Title</a:t>
            </a:r>
            <a:r>
              <a:rPr lang="en-US" sz="1600" dirty="0" smtClean="0"/>
              <a:t>– Title of the wine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1600" b="1" dirty="0" smtClean="0"/>
              <a:t>Variety</a:t>
            </a:r>
            <a:r>
              <a:rPr lang="en-US" sz="1600" dirty="0" smtClean="0"/>
              <a:t>– the grape that's </a:t>
            </a:r>
            <a:r>
              <a:rPr lang="en-US" sz="1600" dirty="0"/>
              <a:t>used to make </a:t>
            </a:r>
            <a:r>
              <a:rPr lang="en-US" sz="1600" dirty="0" smtClean="0"/>
              <a:t>the wine 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1600" b="1" dirty="0" smtClean="0"/>
              <a:t>Winery</a:t>
            </a:r>
            <a:r>
              <a:rPr lang="en-US" sz="1600" dirty="0" smtClean="0"/>
              <a:t>– the business that </a:t>
            </a:r>
            <a:r>
              <a:rPr lang="en-US" sz="1600" dirty="0"/>
              <a:t>produces </a:t>
            </a:r>
            <a:r>
              <a:rPr lang="en-US" sz="1600" dirty="0" smtClean="0"/>
              <a:t>wine</a:t>
            </a:r>
          </a:p>
          <a:p>
            <a:pPr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1600" dirty="0" smtClean="0"/>
              <a:t>Total; 33,189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u="sng" dirty="0"/>
              <a:t>Overview of Presentation</a:t>
            </a:r>
            <a:endParaRPr u="sng" dirty="0"/>
          </a:p>
        </p:txBody>
      </p:sp>
      <p:grpSp>
        <p:nvGrpSpPr>
          <p:cNvPr id="60" name="Google Shape;60;p12"/>
          <p:cNvGrpSpPr/>
          <p:nvPr/>
        </p:nvGrpSpPr>
        <p:grpSpPr>
          <a:xfrm>
            <a:off x="4819005" y="2132856"/>
            <a:ext cx="4249836" cy="1924133"/>
            <a:chOff x="4298343" y="1360021"/>
            <a:chExt cx="4139952" cy="1915227"/>
          </a:xfrm>
        </p:grpSpPr>
        <p:sp>
          <p:nvSpPr>
            <p:cNvPr id="61" name="Google Shape;61;p12"/>
            <p:cNvSpPr/>
            <p:nvPr/>
          </p:nvSpPr>
          <p:spPr>
            <a:xfrm>
              <a:off x="5666217" y="1360021"/>
              <a:ext cx="1214447" cy="50006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tx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 sz="2400" b="1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4298343" y="2775182"/>
              <a:ext cx="4139952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smtClean="0">
                  <a:solidFill>
                    <a:schemeClr val="dk1"/>
                  </a:solidFill>
                </a:rPr>
                <a:t>Data Analysis</a:t>
              </a:r>
              <a:endParaRPr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63;p12"/>
          <p:cNvGrpSpPr/>
          <p:nvPr/>
        </p:nvGrpSpPr>
        <p:grpSpPr>
          <a:xfrm>
            <a:off x="2556122" y="4266631"/>
            <a:ext cx="6587878" cy="530521"/>
            <a:chOff x="1943546" y="3469983"/>
            <a:chExt cx="6587878" cy="530521"/>
          </a:xfrm>
        </p:grpSpPr>
        <p:sp>
          <p:nvSpPr>
            <p:cNvPr id="64" name="Google Shape;64;p12"/>
            <p:cNvSpPr/>
            <p:nvPr/>
          </p:nvSpPr>
          <p:spPr>
            <a:xfrm>
              <a:off x="1943546" y="3469983"/>
              <a:ext cx="1214446" cy="500066"/>
            </a:xfrm>
            <a:prstGeom prst="rect">
              <a:avLst/>
            </a:prstGeom>
            <a:solidFill>
              <a:srgbClr val="FFCA0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2"/>
            <p:cNvSpPr/>
            <p:nvPr/>
          </p:nvSpPr>
          <p:spPr>
            <a:xfrm>
              <a:off x="3214678" y="3500438"/>
              <a:ext cx="5316746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" name="Google Shape;66;p12"/>
          <p:cNvGrpSpPr/>
          <p:nvPr/>
        </p:nvGrpSpPr>
        <p:grpSpPr>
          <a:xfrm>
            <a:off x="5040560" y="2820700"/>
            <a:ext cx="4103440" cy="500066"/>
            <a:chOff x="4572000" y="2071678"/>
            <a:chExt cx="4103440" cy="500066"/>
          </a:xfrm>
        </p:grpSpPr>
        <p:sp>
          <p:nvSpPr>
            <p:cNvPr id="67" name="Google Shape;67;p12"/>
            <p:cNvSpPr/>
            <p:nvPr/>
          </p:nvSpPr>
          <p:spPr>
            <a:xfrm>
              <a:off x="4572000" y="2071678"/>
              <a:ext cx="1214446" cy="50006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tx1"/>
                  </a:solidFill>
                </a:rPr>
                <a:t>2</a:t>
              </a:r>
              <a:endParaRPr sz="2400" b="1" dirty="0">
                <a:solidFill>
                  <a:schemeClr val="tx1"/>
                </a:solidFill>
                <a:sym typeface="Arial"/>
              </a:endParaRPr>
            </a:p>
          </p:txBody>
        </p:sp>
        <p:sp>
          <p:nvSpPr>
            <p:cNvPr id="68" name="Google Shape;68;p12"/>
            <p:cNvSpPr/>
            <p:nvPr/>
          </p:nvSpPr>
          <p:spPr>
            <a:xfrm>
              <a:off x="5857884" y="2071678"/>
              <a:ext cx="2817556" cy="5000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smtClean="0">
                  <a:solidFill>
                    <a:schemeClr val="dk1"/>
                  </a:solidFill>
                </a:rPr>
                <a:t>Data Description</a:t>
              </a:r>
              <a:endParaRPr lang="en-US" sz="1600" b="1" dirty="0">
                <a:solidFill>
                  <a:schemeClr val="dk1"/>
                </a:solidFill>
              </a:endParaRPr>
            </a:p>
          </p:txBody>
        </p:sp>
      </p:grpSp>
      <p:sp>
        <p:nvSpPr>
          <p:cNvPr id="69" name="Google Shape;69;p12"/>
          <p:cNvSpPr/>
          <p:nvPr/>
        </p:nvSpPr>
        <p:spPr>
          <a:xfrm>
            <a:off x="3563888" y="3556923"/>
            <a:ext cx="1214446" cy="50006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24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2"/>
          <p:cNvSpPr/>
          <p:nvPr/>
        </p:nvSpPr>
        <p:spPr>
          <a:xfrm>
            <a:off x="7596336" y="2134358"/>
            <a:ext cx="1547664" cy="5000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Introduction </a:t>
            </a:r>
            <a:endParaRPr sz="16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72851" y="4373388"/>
            <a:ext cx="17235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b="1" dirty="0">
                <a:solidFill>
                  <a:schemeClr val="dk1"/>
                </a:solidFill>
              </a:rPr>
              <a:t>Future Analysis</a:t>
            </a:r>
          </a:p>
        </p:txBody>
      </p:sp>
    </p:spTree>
    <p:extLst>
      <p:ext uri="{BB962C8B-B14F-4D97-AF65-F5344CB8AC3E}">
        <p14:creationId xmlns:p14="http://schemas.microsoft.com/office/powerpoint/2010/main" val="22477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140" y="1662590"/>
            <a:ext cx="4945895" cy="38959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60995" y="1058779"/>
            <a:ext cx="5854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 smtClean="0">
                <a:solidFill>
                  <a:schemeClr val="tx1">
                    <a:lumMod val="50000"/>
                  </a:schemeClr>
                </a:solidFill>
              </a:rPr>
              <a:t>Top 10 Countries in Wineries Quantity</a:t>
            </a:r>
            <a:endParaRPr lang="en-US" sz="2400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" name="Google Shape;84;p14"/>
          <p:cNvSpPr txBox="1">
            <a:spLocks noGrp="1"/>
          </p:cNvSpPr>
          <p:nvPr>
            <p:ph type="title"/>
          </p:nvPr>
        </p:nvSpPr>
        <p:spPr>
          <a:xfrm>
            <a:off x="457200" y="285728"/>
            <a:ext cx="8229600" cy="642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u="sng" dirty="0" smtClean="0"/>
              <a:t>Data Analysis</a:t>
            </a:r>
            <a:endParaRPr u="sng" dirty="0"/>
          </a:p>
        </p:txBody>
      </p:sp>
    </p:spTree>
    <p:extLst>
      <p:ext uri="{BB962C8B-B14F-4D97-AF65-F5344CB8AC3E}">
        <p14:creationId xmlns:p14="http://schemas.microsoft.com/office/powerpoint/2010/main" val="110239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06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159806"/>
              </p:ext>
            </p:extLst>
          </p:nvPr>
        </p:nvGraphicFramePr>
        <p:xfrm>
          <a:off x="1022350" y="1897105"/>
          <a:ext cx="7099299" cy="3264444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827934"/>
                <a:gridCol w="4767084"/>
                <a:gridCol w="676347"/>
                <a:gridCol w="827934"/>
              </a:tblGrid>
              <a:tr h="236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country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title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points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price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</a:tr>
              <a:tr h="236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Portugal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Casa </a:t>
                      </a:r>
                      <a:r>
                        <a:rPr lang="en-US" sz="1400" u="none" strike="noStrike" dirty="0" err="1">
                          <a:effectLst/>
                        </a:rPr>
                        <a:t>Ferreirinha</a:t>
                      </a:r>
                      <a:r>
                        <a:rPr lang="en-US" sz="1400" u="none" strike="noStrike" dirty="0">
                          <a:effectLst/>
                        </a:rPr>
                        <a:t> 2008 </a:t>
                      </a:r>
                      <a:r>
                        <a:rPr lang="en-US" sz="1400" u="none" strike="noStrike" dirty="0" err="1">
                          <a:effectLst/>
                        </a:rPr>
                        <a:t>Barca-Velha</a:t>
                      </a:r>
                      <a:r>
                        <a:rPr lang="en-US" sz="1400" u="none" strike="noStrike" dirty="0">
                          <a:effectLst/>
                        </a:rPr>
                        <a:t> Red (Douro)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100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450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</a:tr>
              <a:tr h="236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Italy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Le Potazzine 2011 Riserva  (Brunello di Montalcino)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225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</a:tr>
              <a:tr h="458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Italy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Il </a:t>
                      </a:r>
                      <a:r>
                        <a:rPr lang="en-US" sz="1400" u="none" strike="noStrike" dirty="0" err="1">
                          <a:effectLst/>
                        </a:rPr>
                        <a:t>Marroneto</a:t>
                      </a:r>
                      <a:r>
                        <a:rPr lang="en-US" sz="1400" u="none" strike="noStrike" dirty="0">
                          <a:effectLst/>
                        </a:rPr>
                        <a:t> 2012 Madonna </a:t>
                      </a:r>
                      <a:r>
                        <a:rPr lang="en-US" sz="1400" u="none" strike="noStrike" dirty="0" err="1">
                          <a:effectLst/>
                        </a:rPr>
                        <a:t>delle</a:t>
                      </a:r>
                      <a:r>
                        <a:rPr lang="en-US" sz="1400" u="none" strike="noStrike" dirty="0">
                          <a:effectLst/>
                        </a:rPr>
                        <a:t> Grazie  (Brunello di </a:t>
                      </a:r>
                      <a:r>
                        <a:rPr lang="en-US" sz="1400" u="none" strike="noStrike" dirty="0" err="1">
                          <a:effectLst/>
                        </a:rPr>
                        <a:t>Montalcino</a:t>
                      </a:r>
                      <a:r>
                        <a:rPr lang="en-US" sz="1400" u="none" strike="noStrike" dirty="0">
                          <a:effectLst/>
                        </a:rPr>
                        <a:t>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200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</a:tr>
              <a:tr h="236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Alpha Omega 2012 ERA Red (Napa Valley)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300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</a:tr>
              <a:tr h="458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Alpha Omega 2012 Stagecoach Vineyard Cabernet Sauvignon (Atlas Peak)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250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</a:tr>
              <a:tr h="458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Alpha Omega 2013 Stagecoach Vineyard Cabernet Sauvignon (Atlas Peak)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225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</a:tr>
              <a:tr h="236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Italy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Altesino</a:t>
                      </a:r>
                      <a:r>
                        <a:rPr lang="en-US" sz="1400" u="none" strike="noStrike" dirty="0">
                          <a:effectLst/>
                        </a:rPr>
                        <a:t> 2013 </a:t>
                      </a:r>
                      <a:r>
                        <a:rPr lang="en-US" sz="1400" u="none" strike="noStrike" dirty="0" err="1">
                          <a:effectLst/>
                        </a:rPr>
                        <a:t>Montosoli</a:t>
                      </a:r>
                      <a:r>
                        <a:rPr lang="en-US" sz="1400" u="none" strike="noStrike" dirty="0">
                          <a:effectLst/>
                        </a:rPr>
                        <a:t>  (Brunello di </a:t>
                      </a:r>
                      <a:r>
                        <a:rPr lang="en-US" sz="1400" u="none" strike="noStrike" dirty="0" err="1">
                          <a:effectLst/>
                        </a:rPr>
                        <a:t>Montalcino</a:t>
                      </a:r>
                      <a:r>
                        <a:rPr lang="en-US" sz="1400" u="none" strike="noStrike" dirty="0">
                          <a:effectLst/>
                        </a:rPr>
                        <a:t>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99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</a:rPr>
                        <a:t>125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</a:tr>
              <a:tr h="236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Italy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Biondi-Santi 1995 Riserva  (Brunello di Montalcino)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98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</a:rPr>
                        <a:t>1100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</a:tr>
              <a:tr h="236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Italy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Michele Chiarlo 2010 Cerequio Riserva  (Barolo)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175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</a:tr>
              <a:tr h="236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Italy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Massolino 2011 Vigna Rionda Riserva  (Barolo)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uk-UA" sz="1400" u="none" strike="noStrike" dirty="0">
                          <a:effectLst/>
                        </a:rPr>
                        <a:t>151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Arial Hebrew" charset="-79"/>
                        <a:ea typeface="Arial Hebrew" charset="-79"/>
                        <a:cs typeface="Arial Hebrew" charset="-79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460995" y="1058779"/>
            <a:ext cx="5854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 smtClean="0">
                <a:solidFill>
                  <a:schemeClr val="tx1">
                    <a:lumMod val="50000"/>
                  </a:schemeClr>
                </a:solidFill>
              </a:rPr>
              <a:t>Top 10 Red Wines </a:t>
            </a:r>
            <a:endParaRPr lang="en-US" sz="2400" b="1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32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PVERSION" val="5"/>
  <p:tag name="TPFULLVERSION" val="5.3.2.24"/>
  <p:tag name="PPTVERSION" val="16"/>
  <p:tag name="TPOS" val="2"/>
</p:tagLst>
</file>

<file path=ppt/theme/theme1.xml><?xml version="1.0" encoding="utf-8"?>
<a:theme xmlns:a="http://schemas.openxmlformats.org/drawingml/2006/main" name="4：3">
  <a:themeElements>
    <a:clrScheme name="全彩">
      <a:dk1>
        <a:srgbClr val="364243"/>
      </a:dk1>
      <a:lt1>
        <a:srgbClr val="FFFFFF"/>
      </a:lt1>
      <a:dk2>
        <a:srgbClr val="004B20"/>
      </a:dk2>
      <a:lt2>
        <a:srgbClr val="C3442F"/>
      </a:lt2>
      <a:accent1>
        <a:srgbClr val="ECE502"/>
      </a:accent1>
      <a:accent2>
        <a:srgbClr val="DB4528"/>
      </a:accent2>
      <a:accent3>
        <a:srgbClr val="F09191"/>
      </a:accent3>
      <a:accent4>
        <a:srgbClr val="007750"/>
      </a:accent4>
      <a:accent5>
        <a:srgbClr val="9EBC2B"/>
      </a:accent5>
      <a:accent6>
        <a:srgbClr val="007750"/>
      </a:accent6>
      <a:hlink>
        <a:srgbClr val="FFFFFF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2198</TotalTime>
  <Words>557</Words>
  <Application>Microsoft Macintosh PowerPoint</Application>
  <PresentationFormat>On-screen Show (4:3)</PresentationFormat>
  <Paragraphs>179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 Hebrew</vt:lpstr>
      <vt:lpstr>Calibri</vt:lpstr>
      <vt:lpstr>MS PGothic</vt:lpstr>
      <vt:lpstr>Arial</vt:lpstr>
      <vt:lpstr>Arial Black</vt:lpstr>
      <vt:lpstr>4：3</vt:lpstr>
      <vt:lpstr>PowerPoint Presentation</vt:lpstr>
      <vt:lpstr>Overview of Presentation</vt:lpstr>
      <vt:lpstr>Introduction / Chapter 01</vt:lpstr>
      <vt:lpstr>Overview of Presentation</vt:lpstr>
      <vt:lpstr>Data Description</vt:lpstr>
      <vt:lpstr>Overview of Presentation</vt:lpstr>
      <vt:lpstr>Data Analysis</vt:lpstr>
      <vt:lpstr>PowerPoint Presentation</vt:lpstr>
      <vt:lpstr>Data Analysis</vt:lpstr>
      <vt:lpstr>Data Analysis</vt:lpstr>
      <vt:lpstr>Data Analysis</vt:lpstr>
      <vt:lpstr>Data Analysis</vt:lpstr>
      <vt:lpstr>Data Analysis</vt:lpstr>
      <vt:lpstr>Data Analysis</vt:lpstr>
      <vt:lpstr>Data Analysis</vt:lpstr>
      <vt:lpstr>Data Analysis</vt:lpstr>
      <vt:lpstr>Overview of Presentation</vt:lpstr>
      <vt:lpstr>Future Analysis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B18654</cp:lastModifiedBy>
  <cp:revision>90</cp:revision>
  <dcterms:modified xsi:type="dcterms:W3CDTF">2019-07-23T18:03:13Z</dcterms:modified>
</cp:coreProperties>
</file>